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8" r:id="rId4"/>
    <p:sldId id="259" r:id="rId5"/>
    <p:sldId id="260" r:id="rId6"/>
    <p:sldId id="261" r:id="rId7"/>
    <p:sldId id="262" r:id="rId8"/>
    <p:sldId id="264" r:id="rId9"/>
    <p:sldId id="272" r:id="rId10"/>
    <p:sldId id="271" r:id="rId11"/>
    <p:sldId id="270" r:id="rId12"/>
    <p:sldId id="269" r:id="rId13"/>
    <p:sldId id="268" r:id="rId14"/>
    <p:sldId id="273" r:id="rId15"/>
    <p:sldId id="287" r:id="rId16"/>
    <p:sldId id="266" r:id="rId17"/>
    <p:sldId id="267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57" r:id="rId3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68A7E-A635-4E89-9227-CAABE4FDBC6F}" type="datetimeFigureOut">
              <a:rPr lang="pt-BR" smtClean="0"/>
              <a:t>07/09/2016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1E6A8-9928-4AE7-A02B-2BD399E2DD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9621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68A7E-A635-4E89-9227-CAABE4FDBC6F}" type="datetimeFigureOut">
              <a:rPr lang="pt-BR" smtClean="0"/>
              <a:t>07/09/2016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1E6A8-9928-4AE7-A02B-2BD399E2DD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8146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68A7E-A635-4E89-9227-CAABE4FDBC6F}" type="datetimeFigureOut">
              <a:rPr lang="pt-BR" smtClean="0"/>
              <a:t>07/09/2016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1E6A8-9928-4AE7-A02B-2BD399E2DD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927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68A7E-A635-4E89-9227-CAABE4FDBC6F}" type="datetimeFigureOut">
              <a:rPr lang="pt-BR" smtClean="0"/>
              <a:t>07/09/2016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1E6A8-9928-4AE7-A02B-2BD399E2DD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1859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68A7E-A635-4E89-9227-CAABE4FDBC6F}" type="datetimeFigureOut">
              <a:rPr lang="pt-BR" smtClean="0"/>
              <a:t>07/09/2016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1E6A8-9928-4AE7-A02B-2BD399E2DD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0897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68A7E-A635-4E89-9227-CAABE4FDBC6F}" type="datetimeFigureOut">
              <a:rPr lang="pt-BR" smtClean="0"/>
              <a:t>07/09/2016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1E6A8-9928-4AE7-A02B-2BD399E2DD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9506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68A7E-A635-4E89-9227-CAABE4FDBC6F}" type="datetimeFigureOut">
              <a:rPr lang="pt-BR" smtClean="0"/>
              <a:t>07/09/2016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1E6A8-9928-4AE7-A02B-2BD399E2DD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3825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68A7E-A635-4E89-9227-CAABE4FDBC6F}" type="datetimeFigureOut">
              <a:rPr lang="pt-BR" smtClean="0"/>
              <a:t>07/09/2016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1E6A8-9928-4AE7-A02B-2BD399E2DD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6250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68A7E-A635-4E89-9227-CAABE4FDBC6F}" type="datetimeFigureOut">
              <a:rPr lang="pt-BR" smtClean="0"/>
              <a:t>07/09/2016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1E6A8-9928-4AE7-A02B-2BD399E2DD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7520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68A7E-A635-4E89-9227-CAABE4FDBC6F}" type="datetimeFigureOut">
              <a:rPr lang="pt-BR" smtClean="0"/>
              <a:t>07/09/2016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1E6A8-9928-4AE7-A02B-2BD399E2DD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0827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68A7E-A635-4E89-9227-CAABE4FDBC6F}" type="datetimeFigureOut">
              <a:rPr lang="pt-BR" smtClean="0"/>
              <a:t>07/09/2016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1E6A8-9928-4AE7-A02B-2BD399E2DD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2941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68A7E-A635-4E89-9227-CAABE4FDBC6F}" type="datetimeFigureOut">
              <a:rPr lang="pt-BR" smtClean="0"/>
              <a:t>07/09/2016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1E6A8-9928-4AE7-A02B-2BD399E2DD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0157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942987" y="557467"/>
            <a:ext cx="10306026" cy="7417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SISTEMAS OPERACIONAIS</a:t>
            </a:r>
          </a:p>
          <a:p>
            <a:pPr algn="ctr"/>
            <a:r>
              <a:rPr lang="pt-BR" sz="6000" dirty="0">
                <a:solidFill>
                  <a:schemeClr val="bg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endParaRPr lang="pt-BR" sz="6000" dirty="0">
              <a:solidFill>
                <a:schemeClr val="bg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  <a:p>
            <a:pPr algn="ctr"/>
            <a:endParaRPr lang="pt-BR" sz="6000" dirty="0">
              <a:solidFill>
                <a:schemeClr val="bg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  <a:p>
            <a:pPr algn="ctr"/>
            <a:endParaRPr lang="pt-BR" sz="6000" dirty="0">
              <a:solidFill>
                <a:schemeClr val="bg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</a:p>
          <a:p>
            <a:endParaRPr lang="pt-BR" sz="8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0827"/>
            <a:ext cx="12192001" cy="14953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53750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455334" y="307951"/>
            <a:ext cx="96718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2009: O Windows 7 apresenta o Windows </a:t>
            </a:r>
            <a:r>
              <a:rPr lang="pt-BR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Touch</a:t>
            </a:r>
            <a:endParaRPr lang="pt-BR" sz="3600" dirty="0">
              <a:solidFill>
                <a:schemeClr val="bg1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0" y="954282"/>
            <a:ext cx="6096000" cy="5745675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000" algn="just">
              <a:lnSpc>
                <a:spcPct val="110000"/>
              </a:lnSpc>
            </a:pP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Windows 7 é lançado para o mundo sem fio no final da década de 2000. Os notebooks superam os desktops nas vendas, e torna-se comum a conexão à Internet em pontos de acesso públicos sem fio em cafeterias e em redes particulares domésticas.</a:t>
            </a:r>
          </a:p>
          <a:p>
            <a:pPr indent="450000" algn="just">
              <a:lnSpc>
                <a:spcPct val="110000"/>
              </a:lnSpc>
            </a:pP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Windows 7 inclui novas maneiras de trabalhar com janelas, como os recursos de ajuste, espiada e tremulação, que melhoram a funcionalidade e tornam o uso da interface mais divertido.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241" y="1440159"/>
            <a:ext cx="5767316" cy="3926164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6977828" y="5478123"/>
            <a:ext cx="3980321" cy="374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0215" algn="ctr">
              <a:lnSpc>
                <a:spcPct val="107000"/>
              </a:lnSpc>
              <a:spcAft>
                <a:spcPts val="0"/>
              </a:spcAft>
            </a:pP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área de trabalho do Windows 7 </a:t>
            </a:r>
            <a:endParaRPr lang="pt-BR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742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532585" y="12879"/>
            <a:ext cx="8718998" cy="175432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2012</a:t>
            </a:r>
            <a:b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 Windows 8 apresenta os aplicativos e blocos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846" y="2172884"/>
            <a:ext cx="4718713" cy="3877392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437883" y="1767205"/>
            <a:ext cx="637504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Windows 8 é um sistema operacional reinventado, desde o chipset até a experiência do usuário, e apresenta uma interface totalmente nova que funciona tanto com recurso </a:t>
            </a:r>
            <a:r>
              <a:rPr lang="pt-B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touch</a:t>
            </a:r>
            <a:r>
              <a:rPr lang="pt-B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como com um mouse e um teclado. Ele funciona como </a:t>
            </a:r>
            <a:r>
              <a:rPr lang="pt-B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tablet</a:t>
            </a:r>
            <a:r>
              <a:rPr lang="pt-B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diversão e como computador completo para trabalho.</a:t>
            </a:r>
          </a:p>
          <a:p>
            <a:r>
              <a:rPr lang="pt-B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Junto com o Windows 8, a Microsoft também lança o Windows RT, que é executado em alguns </a:t>
            </a:r>
            <a:r>
              <a:rPr lang="pt-B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tablets</a:t>
            </a:r>
            <a:r>
              <a:rPr lang="pt-B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computadores. O Windows RT foi projetado para dispositivos elegantes, com bateria de longa duração, e só executa aplicativos da Windows </a:t>
            </a:r>
            <a:r>
              <a:rPr lang="pt-B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</a:t>
            </a:r>
            <a:endParaRPr lang="pt-BR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7299722" y="6050276"/>
            <a:ext cx="3928961" cy="374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0215" algn="ctr">
              <a:lnSpc>
                <a:spcPct val="107000"/>
              </a:lnSpc>
              <a:spcAft>
                <a:spcPts val="0"/>
              </a:spcAft>
            </a:pP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Um computador com Windows 8 </a:t>
            </a:r>
            <a:endParaRPr lang="pt-BR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567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390918" y="169452"/>
            <a:ext cx="93629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2013-2014</a:t>
            </a:r>
            <a:b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 Windows 8.1 amplia a visão do Windows 8 </a:t>
            </a:r>
            <a:endParaRPr lang="pt-BR" sz="3600" dirty="0">
              <a:solidFill>
                <a:schemeClr val="bg1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382073" y="1537575"/>
            <a:ext cx="6096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000" algn="just"/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Windows 8.1 amplia a visão do Windows 8, de fornecer uma coleção eficiente de aplicativos e conectividade em nuvem em ótimos dispositivos. Tudo o que as pessoas adoravam no Windows 8, ainda melhor. </a:t>
            </a:r>
          </a:p>
          <a:p>
            <a:pPr indent="450000" algn="just"/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Windows 8.1 combina a visão de inovação da Microsoft com os comentários de clientes sobre o Windows 8 para fornecer muitos aprimoramentos e novos recursos.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377" y="3953621"/>
            <a:ext cx="4951050" cy="25628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377" y="1652342"/>
            <a:ext cx="3647482" cy="2301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tângulo 5"/>
          <p:cNvSpPr/>
          <p:nvPr/>
        </p:nvSpPr>
        <p:spPr>
          <a:xfrm>
            <a:off x="7699880" y="6369667"/>
            <a:ext cx="3457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Tablet executando o Windows 8.1 </a:t>
            </a:r>
          </a:p>
        </p:txBody>
      </p:sp>
    </p:spTree>
    <p:extLst>
      <p:ext uri="{BB962C8B-B14F-4D97-AF65-F5344CB8AC3E}">
        <p14:creationId xmlns:p14="http://schemas.microsoft.com/office/powerpoint/2010/main" val="3813739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635617" y="208088"/>
            <a:ext cx="83970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2015: Windows 10</a:t>
            </a:r>
            <a:b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 melhor Windows de todos os tempos 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427" y="1375539"/>
            <a:ext cx="5633192" cy="3523793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240405" y="1408417"/>
            <a:ext cx="6096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Windows 10 foi lançado no início de 2015, mas não de uma vez. A Microsoft disponibiliza versões preliminares do sistema operacional para entusiastas por meio do Programa Windows </a:t>
            </a:r>
            <a:r>
              <a:rPr lang="pt-B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Insider</a:t>
            </a:r>
            <a:r>
              <a:rPr lang="pt-B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convidando os clientes a contribuir para o desenvolvimento e o futuro do Windows 10.</a:t>
            </a:r>
          </a:p>
          <a:p>
            <a:r>
              <a:rPr lang="pt-B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 é a primeira vez que uma atualização do Windows é oferecida gratuitamente para os clientes. </a:t>
            </a:r>
          </a:p>
          <a:p>
            <a:r>
              <a:rPr lang="pt-B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sistema operacional oferece uma interface do Windows atualizada, voltada para o famoso menu Iniciar, ponto de partida para a criação de uma experiência intuitiva. </a:t>
            </a:r>
          </a:p>
        </p:txBody>
      </p:sp>
      <p:sp>
        <p:nvSpPr>
          <p:cNvPr id="5" name="Retângulo 4"/>
          <p:cNvSpPr/>
          <p:nvPr/>
        </p:nvSpPr>
        <p:spPr>
          <a:xfrm>
            <a:off x="7411602" y="5499497"/>
            <a:ext cx="2979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Menu Iniciar do Windows 10 </a:t>
            </a:r>
          </a:p>
        </p:txBody>
      </p:sp>
    </p:spTree>
    <p:extLst>
      <p:ext uri="{BB962C8B-B14F-4D97-AF65-F5344CB8AC3E}">
        <p14:creationId xmlns:p14="http://schemas.microsoft.com/office/powerpoint/2010/main" val="3255655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999549" y="256436"/>
            <a:ext cx="91704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Características básicas dos sistemas Windows</a:t>
            </a:r>
            <a:endParaRPr lang="pt-BR" sz="3600" dirty="0">
              <a:solidFill>
                <a:schemeClr val="bg1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880316" y="1911062"/>
            <a:ext cx="852581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Windows é um sistema operacional Gráfico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Windows é um Sistema Operacional de 32 ou 64 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Windows usa Multitarefa </a:t>
            </a:r>
            <a:r>
              <a:rPr lang="pt-BR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Preemptiva</a:t>
            </a:r>
            <a:endParaRPr lang="pt-BR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Windows suporta </a:t>
            </a:r>
            <a:r>
              <a:rPr lang="pt-BR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Plug</a:t>
            </a:r>
            <a:r>
              <a:rPr lang="pt-BR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pt-BR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Play</a:t>
            </a:r>
            <a:endParaRPr lang="pt-BR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902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25024" y="705224"/>
            <a:ext cx="7949831" cy="66473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07000"/>
              </a:lnSpc>
              <a:spcAft>
                <a:spcPts val="0"/>
              </a:spcAft>
            </a:pPr>
            <a:r>
              <a:rPr lang="pt-BR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ctr">
              <a:lnSpc>
                <a:spcPct val="107000"/>
              </a:lnSpc>
              <a:spcAft>
                <a:spcPts val="0"/>
              </a:spcAft>
            </a:pPr>
            <a:endParaRPr lang="pt-BR" sz="14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pt-BR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 qualquer uma das edições é possível instalar o Microsoft Office para a criação e edição de documentos texto, planilhas de cálculo e apresentações. Há outros programas como os de edição de imagem, áudio, vídeo e games. Nele também podem ser instalados adicionalmente os navegadores de internet, Google Chrome, Mozilla Firefox, Opera e Safari. É um sistema operacional que serve de plataforma para atender às diversas necessidades, desde estudantes que querem fazer os trabalhos da escola, até programadores de sistemas que precisam desenvolver os seus softwares.</a:t>
            </a:r>
            <a:endParaRPr lang="pt-BR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pt-BR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pt-BR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546187" y="362662"/>
            <a:ext cx="10095071" cy="6851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0215" algn="just">
              <a:lnSpc>
                <a:spcPct val="107000"/>
              </a:lnSpc>
              <a:spcAft>
                <a:spcPts val="0"/>
              </a:spcAft>
            </a:pPr>
            <a:r>
              <a:rPr lang="pt-BR" sz="36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Necessidades atendidas e utilização no mercado</a:t>
            </a:r>
            <a:r>
              <a:rPr lang="pt-BR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pt-BR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855" y="1047786"/>
            <a:ext cx="3900493" cy="22399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66652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335179" y="217799"/>
            <a:ext cx="72859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Como o Windows Trata os Arquivos</a:t>
            </a:r>
            <a:endParaRPr lang="pt-BR" sz="3600" dirty="0">
              <a:solidFill>
                <a:schemeClr val="bg1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135674" y="1972080"/>
            <a:ext cx="968491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000" algn="just"/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 arquivo pode ser classificado como sendo Arquivo de Dados (que contém dados que normalmente são feitos pelo usuário) ou Arquivo de Programa (que contém instruções a serem executadas pelo Sistema Operacional). </a:t>
            </a:r>
          </a:p>
          <a:p>
            <a:pPr indent="450000" algn="just"/>
            <a:endParaRPr lang="pt-BR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000" algn="just"/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 nome de arquivo ou pasta deve ter até 255 caracteres.</a:t>
            </a:r>
          </a:p>
          <a:p>
            <a:pPr indent="450000" algn="just"/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 podem ser usados os seguintes caracteres: </a:t>
            </a:r>
            <a:r>
              <a:rPr lang="pt-BR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/ \ | : ? “ &gt; &lt;</a:t>
            </a:r>
            <a:endParaRPr lang="pt-BR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000" algn="just"/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 pode haver dois objetos com o mesmo nome no mesmo diretório (pasta).</a:t>
            </a:r>
          </a:p>
        </p:txBody>
      </p:sp>
    </p:spTree>
    <p:extLst>
      <p:ext uri="{BB962C8B-B14F-4D97-AF65-F5344CB8AC3E}">
        <p14:creationId xmlns:p14="http://schemas.microsoft.com/office/powerpoint/2010/main" val="3858443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98738" y="3304941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</a:pP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DOC: </a:t>
            </a: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Documento feito pelo Word;</a:t>
            </a:r>
          </a:p>
          <a:p>
            <a:pPr algn="just">
              <a:lnSpc>
                <a:spcPct val="120000"/>
              </a:lnSpc>
            </a:pP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XLS: </a:t>
            </a: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Planilha do Microsoft Excel;</a:t>
            </a:r>
          </a:p>
          <a:p>
            <a:pPr algn="just">
              <a:lnSpc>
                <a:spcPct val="120000"/>
              </a:lnSpc>
            </a:pP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EXE: </a:t>
            </a: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Arquivo executável (um programa);</a:t>
            </a:r>
          </a:p>
          <a:p>
            <a:pPr algn="just">
              <a:lnSpc>
                <a:spcPct val="120000"/>
              </a:lnSpc>
            </a:pP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TXT: </a:t>
            </a: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arquivo de texto simples - ASCII (feito pelo Bloco de Notas);</a:t>
            </a:r>
          </a:p>
          <a:p>
            <a:pPr algn="just">
              <a:lnSpc>
                <a:spcPct val="120000"/>
              </a:lnSpc>
            </a:pP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PDF: </a:t>
            </a: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Arquivo no formato PDF, que só pode ser lido pelo programa Adobe Acrobat Reader;</a:t>
            </a:r>
          </a:p>
          <a:p>
            <a:pPr algn="just">
              <a:lnSpc>
                <a:spcPct val="120000"/>
              </a:lnSpc>
            </a:pP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 </a:t>
            </a: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 </a:t>
            </a: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HTML: </a:t>
            </a: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Páginas da Web (documentos que formam os sites da Internet);</a:t>
            </a:r>
          </a:p>
          <a:p>
            <a:pPr algn="just">
              <a:lnSpc>
                <a:spcPct val="120000"/>
              </a:lnSpc>
            </a:pP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ZIP: </a:t>
            </a: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Arquivo ZIPADO (compactado pelo programa 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Winzip</a:t>
            </a: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6173273" y="309746"/>
            <a:ext cx="6096000" cy="30839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</a:pP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MDB: </a:t>
            </a: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Arquivo de banco de dados feito pelo programa Microsoft Access;</a:t>
            </a:r>
          </a:p>
          <a:p>
            <a:pPr algn="just">
              <a:lnSpc>
                <a:spcPct val="120000"/>
              </a:lnSpc>
            </a:pP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PPT: </a:t>
            </a: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Arquivo de apresentação de slides do programa PowerPoint;</a:t>
            </a:r>
          </a:p>
          <a:p>
            <a:pPr algn="just">
              <a:lnSpc>
                <a:spcPct val="120000"/>
              </a:lnSpc>
            </a:pP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RTF: </a:t>
            </a: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Arquivo de texto que aceita formatação de caracteres, como Negrito, Itálico, etc.(é “quase” um documento do Word);</a:t>
            </a:r>
          </a:p>
          <a:p>
            <a:pPr algn="just">
              <a:lnSpc>
                <a:spcPct val="120000"/>
              </a:lnSpc>
            </a:pP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DLL: </a:t>
            </a: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Arquivo que complementa as funções de um programa (em vários programas não é suficiente a existência apenas do arquivo 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6216202" y="3393667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</a:pP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GIF: </a:t>
            </a: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Arquivo de imagem (muito usado nas páginas da Internet);</a:t>
            </a:r>
          </a:p>
          <a:p>
            <a:pPr algn="just">
              <a:lnSpc>
                <a:spcPct val="120000"/>
              </a:lnSpc>
            </a:pP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DOT: </a:t>
            </a: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Arquivo de Modelo do programa Word;</a:t>
            </a:r>
          </a:p>
          <a:p>
            <a:pPr algn="just">
              <a:lnSpc>
                <a:spcPct val="120000"/>
              </a:lnSpc>
            </a:pP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BMP: </a:t>
            </a: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Arquivo de imagem Bitmap criado pelo 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Paint</a:t>
            </a: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ct val="120000"/>
              </a:lnSpc>
            </a:pP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WAV: </a:t>
            </a: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Arquivo de som;</a:t>
            </a:r>
          </a:p>
          <a:p>
            <a:pPr algn="just">
              <a:lnSpc>
                <a:spcPct val="120000"/>
              </a:lnSpc>
            </a:pP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MP3: </a:t>
            </a: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Arquivo de som em formato compactado (normalmente usados para armazenar músicas);</a:t>
            </a:r>
          </a:p>
          <a:p>
            <a:pPr algn="just">
              <a:lnSpc>
                <a:spcPct val="120000"/>
              </a:lnSpc>
            </a:pP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AVI: </a:t>
            </a: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Arquivos de vídeo (pequenos filmes);</a:t>
            </a:r>
          </a:p>
          <a:p>
            <a:pPr algn="just">
              <a:lnSpc>
                <a:spcPct val="120000"/>
              </a:lnSpc>
            </a:pP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MPG: </a:t>
            </a: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Arquivos de vídeo em formato compactado (usado em DVDs de filmes).</a:t>
            </a:r>
          </a:p>
        </p:txBody>
      </p:sp>
      <p:sp>
        <p:nvSpPr>
          <p:cNvPr id="9" name="Retângulo 8"/>
          <p:cNvSpPr/>
          <p:nvPr/>
        </p:nvSpPr>
        <p:spPr>
          <a:xfrm>
            <a:off x="307954" y="410982"/>
            <a:ext cx="58653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Extensões comuns e os tipos de arquivos associados</a:t>
            </a:r>
            <a:endParaRPr lang="pt-BR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366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965478"/>
            <a:ext cx="12277859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Combinações de teclas de sistema do Windows</a:t>
            </a:r>
            <a:endParaRPr lang="pt-BR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ALT+TAB: Alterna entre programas abertos</a:t>
            </a:r>
          </a:p>
          <a:p>
            <a:r>
              <a:rPr lang="pt-B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SHIFT+DELETE: Exclui o item permanentemente</a:t>
            </a:r>
          </a:p>
          <a:p>
            <a:endParaRPr lang="pt-BR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Combinações de teclas do programa Windows</a:t>
            </a:r>
            <a:endParaRPr lang="pt-BR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CTRL+C: Copiar</a:t>
            </a:r>
          </a:p>
          <a:p>
            <a:r>
              <a:rPr lang="pt-B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CTRL+X: Recortar</a:t>
            </a:r>
          </a:p>
          <a:p>
            <a:r>
              <a:rPr lang="pt-B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CTRL+V: Colar</a:t>
            </a:r>
          </a:p>
          <a:p>
            <a:endParaRPr lang="pt-BR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Combinações de modificadores de clique de mouse/teclado para objetos do </a:t>
            </a:r>
            <a:r>
              <a:rPr lang="pt-BR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shell</a:t>
            </a:r>
            <a:endParaRPr lang="pt-BR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ALT+clique</a:t>
            </a:r>
            <a:r>
              <a:rPr lang="pt-B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duplo: Exibe as propriedades</a:t>
            </a:r>
          </a:p>
          <a:p>
            <a:endParaRPr lang="pt-BR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Comandos gerais somente de teclado</a:t>
            </a:r>
          </a:p>
          <a:p>
            <a:r>
              <a:rPr lang="pt-B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CTRL+SHIFT+ESC: Abre o Gerenciador de Tarefas do Windows</a:t>
            </a:r>
          </a:p>
          <a:p>
            <a:r>
              <a:rPr lang="pt-B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F10: Ativa as opções da barra de menu</a:t>
            </a:r>
          </a:p>
          <a:p>
            <a:r>
              <a:rPr lang="pt-B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ALT+letra</a:t>
            </a:r>
            <a:r>
              <a:rPr lang="pt-B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sublinhada no menu: Abre o menu</a:t>
            </a:r>
          </a:p>
        </p:txBody>
      </p:sp>
      <p:sp>
        <p:nvSpPr>
          <p:cNvPr id="3" name="Retângulo 2"/>
          <p:cNvSpPr/>
          <p:nvPr/>
        </p:nvSpPr>
        <p:spPr>
          <a:xfrm>
            <a:off x="2325634" y="140526"/>
            <a:ext cx="7272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Atalhos do teclado para o Windows </a:t>
            </a:r>
            <a:endParaRPr lang="pt-BR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733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27527" y="1164134"/>
            <a:ext cx="10487696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Atalhos de objetos Shell e de pasta geral/Windows Explorer</a:t>
            </a:r>
          </a:p>
          <a:p>
            <a:r>
              <a:rPr lang="pt-B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F2: Renomeia o objeto</a:t>
            </a:r>
          </a:p>
          <a:p>
            <a:r>
              <a:rPr lang="pt-B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F3: Localiza todos os arquivos</a:t>
            </a:r>
          </a:p>
          <a:p>
            <a:r>
              <a:rPr lang="pt-B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ALT+ENTER: Abre as propriedades do objeto selecionado</a:t>
            </a:r>
          </a:p>
          <a:p>
            <a:endParaRPr lang="pt-BR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Controle geral de pasta/atalho</a:t>
            </a:r>
            <a:endParaRPr lang="pt-BR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F5: Atualiza a janela atual.</a:t>
            </a:r>
          </a:p>
          <a:p>
            <a:endParaRPr lang="pt-BR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Teclas do Microsoft Natural Keyboard</a:t>
            </a:r>
            <a:endParaRPr lang="pt-BR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Logotipo do </a:t>
            </a:r>
            <a:r>
              <a:rPr lang="pt-B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Windows+R</a:t>
            </a:r>
            <a:r>
              <a:rPr lang="pt-B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Caixa de diálogo Executar</a:t>
            </a:r>
          </a:p>
          <a:p>
            <a:r>
              <a:rPr lang="pt-B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Logotipo do </a:t>
            </a:r>
            <a:r>
              <a:rPr lang="pt-B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Windows+M</a:t>
            </a:r>
            <a:r>
              <a:rPr lang="pt-B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Minimizar tudo</a:t>
            </a:r>
          </a:p>
          <a:p>
            <a:r>
              <a:rPr lang="pt-B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SHIFT+Logotipo</a:t>
            </a:r>
            <a:r>
              <a:rPr lang="pt-B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pt-B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Windows+M</a:t>
            </a:r>
            <a:r>
              <a:rPr lang="pt-B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Desfaz minimizar tudo</a:t>
            </a:r>
          </a:p>
          <a:p>
            <a:r>
              <a:rPr lang="pt-B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Logotipo do </a:t>
            </a:r>
            <a:r>
              <a:rPr lang="pt-B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Windows+E</a:t>
            </a:r>
            <a:r>
              <a:rPr lang="pt-B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Windows Explorer</a:t>
            </a:r>
          </a:p>
          <a:p>
            <a:r>
              <a:rPr lang="pt-B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Logotipo do </a:t>
            </a:r>
            <a:r>
              <a:rPr lang="pt-B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Windows+TAB</a:t>
            </a:r>
            <a:r>
              <a:rPr lang="pt-B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Percorra os botões da barra de tarefas</a:t>
            </a:r>
          </a:p>
          <a:p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2459748" y="204920"/>
            <a:ext cx="72725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Atalhos do teclado para o Windows </a:t>
            </a:r>
            <a:endParaRPr lang="pt-BR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517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0" y="3151162"/>
            <a:ext cx="5826369" cy="24970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Retângulo 2"/>
          <p:cNvSpPr/>
          <p:nvPr/>
        </p:nvSpPr>
        <p:spPr>
          <a:xfrm>
            <a:off x="5057777" y="362899"/>
            <a:ext cx="19287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Conceito</a:t>
            </a:r>
          </a:p>
        </p:txBody>
      </p:sp>
      <p:sp>
        <p:nvSpPr>
          <p:cNvPr id="4" name="Retângulo 3"/>
          <p:cNvSpPr/>
          <p:nvPr/>
        </p:nvSpPr>
        <p:spPr>
          <a:xfrm>
            <a:off x="266163" y="1415431"/>
            <a:ext cx="111573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000" algn="ctr"/>
            <a:r>
              <a:rPr lang="pt-BR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 é uma palavra inglesa que significa “janelas”.</a:t>
            </a:r>
          </a:p>
          <a:p>
            <a:pPr indent="450000" algn="ctr"/>
            <a:r>
              <a:rPr lang="pt-BR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Sistema operativo: um conjunto de programas que permite administrar os recursos de um computador. </a:t>
            </a:r>
          </a:p>
        </p:txBody>
      </p:sp>
    </p:spTree>
    <p:extLst>
      <p:ext uri="{BB962C8B-B14F-4D97-AF65-F5344CB8AC3E}">
        <p14:creationId xmlns:p14="http://schemas.microsoft.com/office/powerpoint/2010/main" val="604460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609858" y="0"/>
            <a:ext cx="86288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Lista de </a:t>
            </a:r>
            <a:r>
              <a:rPr lang="pt-BR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Run</a:t>
            </a:r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Commands</a:t>
            </a:r>
            <a:b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(Comandos Executar) no Windows</a:t>
            </a:r>
            <a:endParaRPr lang="pt-BR" sz="3600" dirty="0">
              <a:solidFill>
                <a:schemeClr val="bg1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0" y="1553209"/>
            <a:ext cx="790762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000" algn="just"/>
            <a:r>
              <a:rPr lang="pt-B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Estes comandos permitem o acesso rápido a aplicações do Windows, como por exemplo o painel de controle, calculadora, propriedades do mouse, teclado, firewall do </a:t>
            </a:r>
            <a:r>
              <a:rPr lang="pt-B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pt-B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contas de usuários, configurações de redes, </a:t>
            </a:r>
            <a:r>
              <a:rPr lang="pt-B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impressoras,etc</a:t>
            </a:r>
            <a:r>
              <a:rPr lang="pt-B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 algn="just"/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Logotipo do </a:t>
            </a:r>
            <a:r>
              <a:rPr lang="pt-B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Windows+R</a:t>
            </a:r>
            <a:r>
              <a:rPr lang="pt-B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Caixa de diálogo Executar</a:t>
            </a:r>
          </a:p>
          <a:p>
            <a:pPr algn="just"/>
            <a:endParaRPr lang="pt-B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Janela de comandos </a:t>
            </a:r>
            <a:r>
              <a:rPr lang="pt-B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DOS:cmd</a:t>
            </a:r>
            <a:endParaRPr lang="pt-B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Adicionar novo </a:t>
            </a:r>
            <a:r>
              <a:rPr lang="pt-B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hardware:hdwwiz.cpl</a:t>
            </a:r>
            <a:endParaRPr lang="pt-B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Adicionar/Remover Programas: </a:t>
            </a:r>
            <a:r>
              <a:rPr lang="pt-B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appwiz.cpl</a:t>
            </a:r>
            <a:endParaRPr lang="pt-B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Arquivos </a:t>
            </a:r>
            <a:r>
              <a:rPr lang="pt-B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compartilhados:fsmgmt.msc</a:t>
            </a:r>
            <a:endParaRPr lang="pt-B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Calculadora: </a:t>
            </a:r>
            <a:r>
              <a:rPr lang="pt-B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</a:t>
            </a:r>
            <a:endParaRPr lang="pt-B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Central de Segurança do Windows: </a:t>
            </a:r>
            <a:r>
              <a:rPr lang="pt-B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wscui.cpl</a:t>
            </a:r>
            <a:endParaRPr lang="pt-B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Conexões de Rede: </a:t>
            </a:r>
            <a:r>
              <a:rPr lang="pt-B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ncpa.cpl</a:t>
            </a:r>
            <a:endParaRPr lang="pt-B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Desligar o Windows: shutdown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Painel de </a:t>
            </a:r>
            <a:r>
              <a:rPr lang="pt-B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Controle:control</a:t>
            </a:r>
            <a:endParaRPr lang="pt-B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m 3" descr="Como ativar o botão Executar no menu Iniciar do Windows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829" y="1669300"/>
            <a:ext cx="3562985" cy="42989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4523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4100556" y="269314"/>
            <a:ext cx="29546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Kernel</a:t>
            </a:r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e Shell</a:t>
            </a:r>
            <a:endParaRPr lang="pt-BR" sz="3600" dirty="0">
              <a:solidFill>
                <a:schemeClr val="bg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218942" y="1674254"/>
            <a:ext cx="593715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000" algn="just"/>
            <a:r>
              <a:rPr lang="pt-BR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Kernel</a:t>
            </a: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O nome vem do inglês, e significa “núcleo”. Em linhas gerais, o </a:t>
            </a:r>
            <a:r>
              <a:rPr lang="pt-BR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kernel</a:t>
            </a: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é o “cérebro” do computador.</a:t>
            </a:r>
          </a:p>
          <a:p>
            <a:pPr indent="450000" algn="just"/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000" algn="just"/>
            <a:r>
              <a:rPr lang="pt-BR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Shell</a:t>
            </a: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O Shell é o software que coloca o usuário em contato com o </a:t>
            </a:r>
            <a:r>
              <a:rPr lang="pt-BR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kernel</a:t>
            </a: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 sistema operacional, através de uma interface gráfica ou de linha de comando.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416" y="1793012"/>
            <a:ext cx="5679584" cy="343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67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511343" y="221166"/>
            <a:ext cx="93115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Como trabalham os Gerenciadores no Sistema</a:t>
            </a:r>
            <a:endParaRPr lang="pt-BR" sz="3600" dirty="0">
              <a:solidFill>
                <a:schemeClr val="bg1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520504" y="867497"/>
            <a:ext cx="10909197" cy="6150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BR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Gerenciador de Dispositivos - 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 possível exibir e atualizar os drivers de dispositivo instalados no computador, verificar se o hardware está funcionando corretamente e modificar as configurações de hardware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BR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Gerenciador de Tarefas - 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mostra a você os programas, os processos e os serviços que estão sendo executados no computador.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BR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Memória Física vs. Memória Virtual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Essa memória é nada mais do que um arquivo hospedado no disco rígido da máquina, e o Windows usa esse arquivo como se ele fosse uma extensão da memória principal.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BR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Gerenciamento de memória - </a:t>
            </a:r>
            <a:r>
              <a:rPr lang="pt-BR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memória física recebe aquilo que o Windows considera essencial, como o próprio sistema operacional e as aplicações que o usuário estiver usando no momento. O restante, ou seja, aquilo que o Windows acredita que não será usado tão urgentemente, fica na memória virtual.</a:t>
            </a:r>
          </a:p>
        </p:txBody>
      </p:sp>
    </p:spTree>
    <p:extLst>
      <p:ext uri="{BB962C8B-B14F-4D97-AF65-F5344CB8AC3E}">
        <p14:creationId xmlns:p14="http://schemas.microsoft.com/office/powerpoint/2010/main" val="926823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193961" y="476519"/>
            <a:ext cx="53232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Curiosidades do Windows</a:t>
            </a:r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616" y="772320"/>
            <a:ext cx="2857500" cy="264795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145960" y="1556763"/>
            <a:ext cx="6620599" cy="1569660"/>
          </a:xfrm>
          <a:prstGeom prst="rect">
            <a:avLst/>
          </a:prstGeom>
          <a:noFill/>
          <a:ln w="381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configuração mínima para se trabalhar com o </a:t>
            </a:r>
            <a:r>
              <a:rPr lang="pt-B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 XP </a:t>
            </a:r>
            <a:r>
              <a:rPr lang="pt-B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era um computador com processador de </a:t>
            </a:r>
            <a:r>
              <a:rPr lang="pt-B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300Mhz</a:t>
            </a:r>
            <a:r>
              <a:rPr lang="pt-B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128 Mb RAM</a:t>
            </a:r>
            <a:r>
              <a:rPr lang="pt-B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pt-B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apenas 1,5 GB </a:t>
            </a:r>
            <a:r>
              <a:rPr lang="pt-B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espaço em disco.</a:t>
            </a:r>
          </a:p>
        </p:txBody>
      </p:sp>
      <p:sp>
        <p:nvSpPr>
          <p:cNvPr id="8" name="Retângulo 7"/>
          <p:cNvSpPr/>
          <p:nvPr/>
        </p:nvSpPr>
        <p:spPr>
          <a:xfrm>
            <a:off x="145961" y="3560338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Windows não permite criar pastas com os seguintes nomes: </a:t>
            </a:r>
            <a:r>
              <a:rPr lang="pt-B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CON, PRN, AUX E NUL</a:t>
            </a:r>
            <a:r>
              <a:rPr lang="pt-B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São palavras importantes para o funcionamento do sistema e por isso são reservadas</a:t>
            </a:r>
          </a:p>
        </p:txBody>
      </p:sp>
      <p:sp>
        <p:nvSpPr>
          <p:cNvPr id="9" name="Retângulo 8"/>
          <p:cNvSpPr/>
          <p:nvPr/>
        </p:nvSpPr>
        <p:spPr>
          <a:xfrm>
            <a:off x="6326366" y="3714117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pt-B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 Vista </a:t>
            </a:r>
            <a:r>
              <a:rPr lang="pt-B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 o sistema operacional mais pesado graficamente já feito.</a:t>
            </a:r>
          </a:p>
        </p:txBody>
      </p:sp>
    </p:spTree>
    <p:extLst>
      <p:ext uri="{BB962C8B-B14F-4D97-AF65-F5344CB8AC3E}">
        <p14:creationId xmlns:p14="http://schemas.microsoft.com/office/powerpoint/2010/main" val="3794077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35988" y="751476"/>
            <a:ext cx="6096000" cy="295465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</a:t>
            </a:r>
            <a:r>
              <a:rPr lang="pt-B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 95 </a:t>
            </a:r>
            <a:r>
              <a:rPr lang="pt-B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 o usuário clicasse no Botão “</a:t>
            </a:r>
            <a:r>
              <a:rPr lang="pt-BR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</a:t>
            </a:r>
            <a:r>
              <a:rPr lang="pt-B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(que pode significar executar, ou correr), o antigo </a:t>
            </a:r>
            <a:r>
              <a:rPr lang="pt-BR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prompt</a:t>
            </a:r>
            <a:r>
              <a:rPr lang="pt-B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comando</a:t>
            </a:r>
            <a:r>
              <a:rPr lang="pt-B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 isso gerasse um erro no sistema, era apresentada a seguinte mensagem: “</a:t>
            </a:r>
            <a:r>
              <a:rPr lang="pt-B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 há nenhum lugar para aonde você possa correr”.</a:t>
            </a:r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354" y="420124"/>
            <a:ext cx="5467350" cy="3248025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389354" y="4059258"/>
            <a:ext cx="912040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pt-BR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Hey</a:t>
            </a:r>
            <a:r>
              <a:rPr lang="pt-B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Cortana” </a:t>
            </a:r>
            <a:r>
              <a:rPr lang="pt-B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com essa frase é possível ativar a assistente pessoal tão esperada pelos donos de aparelhos com Windows Phone. Com a chegada do </a:t>
            </a:r>
            <a:r>
              <a:rPr lang="pt-B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 10,</a:t>
            </a:r>
            <a:r>
              <a:rPr lang="pt-B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ela foi evoluída e trouxe muito mais possibilidades nos portáteis. Mas é preciso dizer que a Microsoft foi além e trouxe o recurso também para computadores com o sistema operacional produzido em Redmond.</a:t>
            </a:r>
          </a:p>
        </p:txBody>
      </p:sp>
    </p:spTree>
    <p:extLst>
      <p:ext uri="{BB962C8B-B14F-4D97-AF65-F5344CB8AC3E}">
        <p14:creationId xmlns:p14="http://schemas.microsoft.com/office/powerpoint/2010/main" val="1048337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1340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1207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7939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3147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0426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753772" y="392948"/>
            <a:ext cx="819208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Uma história do Windows</a:t>
            </a:r>
            <a:b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1975–1981: Nasce a Microsoft </a:t>
            </a:r>
            <a:b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pt-BR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37625" y="2147274"/>
            <a:ext cx="5866227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000" algn="just"/>
            <a:r>
              <a:rPr lang="pt-BR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 </a:t>
            </a: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década de 1970. No trabalho, usamos máquinas de escrever.</a:t>
            </a:r>
          </a:p>
          <a:p>
            <a:pPr indent="450000" algn="just"/>
            <a:endParaRPr lang="pt-BR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000" algn="just"/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Em 1975, Gates e Allen formam uma parceria chamada Microsoft. Como a maioria das </a:t>
            </a:r>
            <a:r>
              <a:rPr lang="pt-BR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start-ups</a:t>
            </a: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 Microsoft começa pequena, mas com uma grande visão - um computador em cada mesa de trabalho e em cada residência.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515" y="2147274"/>
            <a:ext cx="5529551" cy="37127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tângulo 6"/>
          <p:cNvSpPr/>
          <p:nvPr/>
        </p:nvSpPr>
        <p:spPr>
          <a:xfrm>
            <a:off x="6113290" y="587224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0"/>
              </a:spcAft>
            </a:pP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 </a:t>
            </a:r>
            <a:r>
              <a:rPr lang="pt-BR" b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co-fundadores</a:t>
            </a: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 Microsoft Paul Allen (à esquerda) e Bill Gates </a:t>
            </a:r>
            <a:endParaRPr lang="pt-BR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300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Windows - Evolução do Logotipo (1985 - 2015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4762" y="0"/>
            <a:ext cx="12196761" cy="68553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41549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3625388" y="360457"/>
            <a:ext cx="50539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1982–1985: Windows 1.0</a:t>
            </a:r>
          </a:p>
        </p:txBody>
      </p:sp>
      <p:sp>
        <p:nvSpPr>
          <p:cNvPr id="4" name="Retângulo 3"/>
          <p:cNvSpPr/>
          <p:nvPr/>
        </p:nvSpPr>
        <p:spPr>
          <a:xfrm>
            <a:off x="347003" y="1367245"/>
            <a:ext cx="6096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 20 de novembro de 1985, dois anos após o anúncio inicial, a Microsoft começa a vender o Windows 1.0. </a:t>
            </a:r>
          </a:p>
          <a:p>
            <a:endParaRPr lang="pt-BR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Agora, em vez de digitar comandos do MS-DOS, basta mover o mouse para apontar e clicar nas telas ou "janelas".</a:t>
            </a:r>
          </a:p>
          <a:p>
            <a:endParaRPr lang="pt-BR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Bill Gates afirma que "é um software único, projetado para aqueles que realmente usam computador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125" y="1435915"/>
            <a:ext cx="5352752" cy="4102964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7240778" y="5615395"/>
            <a:ext cx="4153445" cy="374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0215" algn="ctr">
              <a:lnSpc>
                <a:spcPct val="107000"/>
              </a:lnSpc>
              <a:spcAft>
                <a:spcPts val="0"/>
              </a:spcAft>
            </a:pP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área de trabalho do Windows 1.0 </a:t>
            </a:r>
            <a:endParaRPr lang="pt-BR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176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493949" y="156573"/>
            <a:ext cx="911824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1987-1990</a:t>
            </a:r>
            <a:b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Windows 2.0-2.11 - mais janelas, mais velocidade </a:t>
            </a:r>
          </a:p>
        </p:txBody>
      </p:sp>
      <p:sp>
        <p:nvSpPr>
          <p:cNvPr id="4" name="Retângulo 3"/>
          <p:cNvSpPr/>
          <p:nvPr/>
        </p:nvSpPr>
        <p:spPr>
          <a:xfrm>
            <a:off x="446467" y="2226696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 9 de dezembro de 1987, a Microsoft lança o Windows 2.0 com ícones de área de trabalho e memória expandida.</a:t>
            </a:r>
          </a:p>
          <a:p>
            <a:endParaRPr lang="pt-BR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 maior suporte a gráficos, você pode sobrepor janelas, controlar o layout da tela e usar atalhos de teclado para agilizar seu trabalho. 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388" y="1910899"/>
            <a:ext cx="5649612" cy="4062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tângulo 5"/>
          <p:cNvSpPr/>
          <p:nvPr/>
        </p:nvSpPr>
        <p:spPr>
          <a:xfrm>
            <a:off x="7290471" y="6108650"/>
            <a:ext cx="4153445" cy="374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0215" algn="ctr">
              <a:lnSpc>
                <a:spcPct val="107000"/>
              </a:lnSpc>
              <a:spcAft>
                <a:spcPts val="0"/>
              </a:spcAft>
            </a:pP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área de trabalho do Windows 2.0 </a:t>
            </a:r>
            <a:endParaRPr lang="pt-BR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91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759853" y="298241"/>
            <a:ext cx="105993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1990–1994: Windows 3.0 Windows NT chegam os elementos gráficos </a:t>
            </a:r>
            <a:endParaRPr lang="pt-BR" sz="3600" dirty="0">
              <a:solidFill>
                <a:schemeClr val="bg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57587" y="2026971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000"/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 22 de maio de 1990, a Microsoft anuncia o Windows 3.0, seguido rapidamente pelo Windows 3.1 em 1992.</a:t>
            </a:r>
          </a:p>
          <a:p>
            <a:pPr indent="450000"/>
            <a:endParaRPr lang="pt-BR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000"/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Quando o Windows NT é lançado em 27 de julho de 1993, a Microsoft alcança um importante marco: a conclusão de um projeto iniciado no final da década de 1980 de construir um novo e avançado sistema operacional a partir do zero.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853" y="1498570"/>
            <a:ext cx="5127180" cy="43529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tângulo 6"/>
          <p:cNvSpPr/>
          <p:nvPr/>
        </p:nvSpPr>
        <p:spPr>
          <a:xfrm>
            <a:off x="7205721" y="5865988"/>
            <a:ext cx="4153445" cy="374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0215" algn="just">
              <a:lnSpc>
                <a:spcPct val="107000"/>
              </a:lnSpc>
              <a:spcAft>
                <a:spcPts val="0"/>
              </a:spcAft>
            </a:pP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área de trabalho do Windows 3.0 </a:t>
            </a:r>
            <a:endParaRPr lang="pt-BR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166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643943" y="130816"/>
            <a:ext cx="11217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1995 - 1998: Windows 95 o computador atinge a maioridade e o usuário pode navegar na internet.</a:t>
            </a:r>
            <a:endParaRPr lang="pt-BR" sz="3600" dirty="0">
              <a:solidFill>
                <a:schemeClr val="bg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485104" y="1550453"/>
            <a:ext cx="6096000" cy="501675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000" algn="just"/>
            <a:r>
              <a:rPr lang="pt-BR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 24 de agosto de 1995, a Microsoft lança o Windows 95.</a:t>
            </a:r>
          </a:p>
          <a:p>
            <a:pPr indent="450000" algn="just"/>
            <a:r>
              <a:rPr lang="pt-BR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 a era do fax/modem, do e-mail, do novo mundo online e dos incríveis jogos multimídia e softwares educacionais.</a:t>
            </a:r>
          </a:p>
          <a:p>
            <a:pPr indent="450000" algn="just"/>
            <a:r>
              <a:rPr lang="pt-BR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Windows 95 marca a primeira aparição do menu Iniciar, da barra de tarefas e dos botões Minimizar, Maximizar e Fechar em cada janela. 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186" y="1550453"/>
            <a:ext cx="5419814" cy="4060288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7434224" y="5643010"/>
            <a:ext cx="4095738" cy="374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0215" algn="ctr">
              <a:lnSpc>
                <a:spcPct val="107000"/>
              </a:lnSpc>
              <a:spcAft>
                <a:spcPts val="0"/>
              </a:spcAft>
            </a:pPr>
            <a:r>
              <a:rPr lang="pt-BR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área de trabalho do Windows 95 </a:t>
            </a:r>
            <a:endParaRPr lang="pt-BR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315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940157" y="0"/>
            <a:ext cx="99682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1998–2000</a:t>
            </a:r>
            <a:b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Windows 98, Windows 2000, Windows Me — </a:t>
            </a:r>
            <a:b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 Windows evolui para trabalho e diversão </a:t>
            </a:r>
            <a:endParaRPr lang="pt-BR" sz="3600" dirty="0">
              <a:solidFill>
                <a:schemeClr val="bg1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0" y="1754326"/>
            <a:ext cx="8491470" cy="4936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000">
              <a:lnSpc>
                <a:spcPct val="120000"/>
              </a:lnSpc>
            </a:pPr>
            <a:r>
              <a:rPr lang="pt-B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Lançado em 25 de junho de 1998, o Windows 98 é a primeira versão do Windows projetada especificamente para os consumidores. O Windows 98 é descrito como um sistema operacional que é “melhor para trabalhar e jogar”. </a:t>
            </a:r>
          </a:p>
          <a:p>
            <a:pPr indent="450000">
              <a:lnSpc>
                <a:spcPct val="120000"/>
              </a:lnSpc>
            </a:pPr>
            <a:r>
              <a:rPr lang="pt-B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Projetado para uso doméstico, o Windows Me oferece vários aperfeiçoamentos em música, vídeo e rede doméstica, além de melhorias em confiabilidade em relação às versões anteriores. </a:t>
            </a:r>
          </a:p>
          <a:p>
            <a:pPr indent="450000">
              <a:lnSpc>
                <a:spcPct val="120000"/>
              </a:lnSpc>
            </a:pPr>
            <a:r>
              <a:rPr lang="pt-B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Mais do que apenas uma atualização do Windows NT Workstation 4.0, o Windows 2000 Professional foi desenvolvido para substituir o Windows 95, o Windows 98 e o Windows NT Workstation 4.0 em todos os desktops e notebooks comerciais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872" y="1754326"/>
            <a:ext cx="4031128" cy="3364825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8569422" y="5214802"/>
            <a:ext cx="3544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A área de trabalho do Windows 98 </a:t>
            </a:r>
          </a:p>
        </p:txBody>
      </p:sp>
    </p:spTree>
    <p:extLst>
      <p:ext uri="{BB962C8B-B14F-4D97-AF65-F5344CB8AC3E}">
        <p14:creationId xmlns:p14="http://schemas.microsoft.com/office/powerpoint/2010/main" val="2017170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875763" y="0"/>
            <a:ext cx="97235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2001–2005</a:t>
            </a:r>
            <a:b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Windows XP — estável, prático e rápido </a:t>
            </a:r>
            <a:endParaRPr lang="pt-BR" sz="3600" dirty="0">
              <a:solidFill>
                <a:schemeClr val="bg1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" y="1595021"/>
            <a:ext cx="651671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000" algn="just"/>
            <a:r>
              <a:rPr lang="pt-BR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 25 de outubro de 2001, o Windows XP é lançado com um visual redesenhado, centrado na usabilidade, e um centro de serviços de Ajuda e Suporte unificado. O sistema está disponível em 25 idiomas.</a:t>
            </a:r>
          </a:p>
          <a:p>
            <a:pPr indent="450000" algn="just"/>
            <a:r>
              <a:rPr lang="pt-BR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Windows XP Home </a:t>
            </a:r>
            <a:r>
              <a:rPr lang="pt-BR" sz="2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Edition</a:t>
            </a:r>
            <a:r>
              <a:rPr lang="pt-BR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oferece um visual mais limpo e simplificado que deixa os recursos mais usados facilmente acessíveis.</a:t>
            </a:r>
          </a:p>
          <a:p>
            <a:pPr indent="450000" algn="just"/>
            <a:r>
              <a:rPr lang="pt-BR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Windows XP Professional traz a base sólida do Windows 2000 para a área de trabalho do computador, aperfeiçoando a confiabilidade, a segurança e o desempenho. </a:t>
            </a:r>
          </a:p>
        </p:txBody>
      </p:sp>
      <p:pic>
        <p:nvPicPr>
          <p:cNvPr id="4" name="Imagem 3" descr="A área de trabalho do Windows XP Home Editio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913" y="1710931"/>
            <a:ext cx="5367130" cy="43457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tângulo 4"/>
          <p:cNvSpPr/>
          <p:nvPr/>
        </p:nvSpPr>
        <p:spPr>
          <a:xfrm>
            <a:off x="7655702" y="6056675"/>
            <a:ext cx="3783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A área de trabalho do Windows Vista </a:t>
            </a:r>
          </a:p>
        </p:txBody>
      </p:sp>
    </p:spTree>
    <p:extLst>
      <p:ext uri="{BB962C8B-B14F-4D97-AF65-F5344CB8AC3E}">
        <p14:creationId xmlns:p14="http://schemas.microsoft.com/office/powerpoint/2010/main" val="3832245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1861</TotalTime>
  <Words>1245</Words>
  <Application>Microsoft Office PowerPoint</Application>
  <PresentationFormat>Widescreen</PresentationFormat>
  <Paragraphs>165</Paragraphs>
  <Slides>30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Corbel</vt:lpstr>
      <vt:lpstr>Times New Roman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Erika Gomes</dc:creator>
  <cp:lastModifiedBy>Erika Gomes</cp:lastModifiedBy>
  <cp:revision>32</cp:revision>
  <dcterms:created xsi:type="dcterms:W3CDTF">2016-09-03T20:55:05Z</dcterms:created>
  <dcterms:modified xsi:type="dcterms:W3CDTF">2016-09-08T01:45:20Z</dcterms:modified>
</cp:coreProperties>
</file>